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sldIdLst>
    <p:sldId id="276" r:id="rId2"/>
    <p:sldId id="292" r:id="rId3"/>
    <p:sldId id="277" r:id="rId4"/>
    <p:sldId id="257" r:id="rId5"/>
    <p:sldId id="267" r:id="rId6"/>
    <p:sldId id="259" r:id="rId7"/>
    <p:sldId id="258"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1" autoAdjust="0"/>
  </p:normalViewPr>
  <p:slideViewPr>
    <p:cSldViewPr>
      <p:cViewPr varScale="1">
        <p:scale>
          <a:sx n="63" d="100"/>
          <a:sy n="63" d="100"/>
        </p:scale>
        <p:origin x="-15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81BA-0B38-4979-BEA2-23DB4656A12D}" type="datetimeFigureOut">
              <a:rPr lang="en-US" smtClean="0"/>
              <a:t>12/24/2019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07119-6119-4285-ABED-374CFA21694A}" type="slidenum">
              <a:rPr lang="en-US" smtClean="0"/>
              <a:t>‹#›</a:t>
            </a:fld>
            <a:endParaRPr lang="en-US"/>
          </a:p>
        </p:txBody>
      </p:sp>
    </p:spTree>
    <p:extLst>
      <p:ext uri="{BB962C8B-B14F-4D97-AF65-F5344CB8AC3E}">
        <p14:creationId xmlns:p14="http://schemas.microsoft.com/office/powerpoint/2010/main" val="290479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brainstorming</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4</a:t>
            </a:fld>
            <a:endParaRPr lang="en-US"/>
          </a:p>
        </p:txBody>
      </p:sp>
    </p:spTree>
    <p:extLst>
      <p:ext uri="{BB962C8B-B14F-4D97-AF65-F5344CB8AC3E}">
        <p14:creationId xmlns:p14="http://schemas.microsoft.com/office/powerpoint/2010/main" val="99272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هل تتوفر</a:t>
            </a:r>
            <a:r>
              <a:rPr lang="ar-LB" baseline="0" dirty="0" smtClean="0"/>
              <a:t> لديكم هذه الخصائص؟ ماذا ينقص؟</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6</a:t>
            </a:fld>
            <a:endParaRPr lang="en-US"/>
          </a:p>
        </p:txBody>
      </p:sp>
    </p:spTree>
    <p:extLst>
      <p:ext uri="{BB962C8B-B14F-4D97-AF65-F5344CB8AC3E}">
        <p14:creationId xmlns:p14="http://schemas.microsoft.com/office/powerpoint/2010/main" val="51539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بماذا</a:t>
            </a:r>
            <a:r>
              <a:rPr lang="ar-LB" baseline="0" dirty="0" smtClean="0"/>
              <a:t> برأيكم ضرورة وجود الحكم المحلي؟</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8</a:t>
            </a:fld>
            <a:endParaRPr lang="en-US"/>
          </a:p>
        </p:txBody>
      </p:sp>
    </p:spTree>
    <p:extLst>
      <p:ext uri="{BB962C8B-B14F-4D97-AF65-F5344CB8AC3E}">
        <p14:creationId xmlns:p14="http://schemas.microsoft.com/office/powerpoint/2010/main" val="210660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E2D33-0790-4D59-921F-5EB7DC0E8951}" type="datetimeFigureOut">
              <a:rPr lang="en-US" smtClean="0"/>
              <a:t>12/24/2019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E2D33-0790-4D59-921F-5EB7DC0E8951}" type="datetimeFigureOut">
              <a:rPr lang="en-US" smtClean="0"/>
              <a:t>12/24/2019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E2D33-0790-4D59-921F-5EB7DC0E8951}" type="datetimeFigureOut">
              <a:rPr lang="en-US" smtClean="0"/>
              <a:t>12/24/2019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E2D33-0790-4D59-921F-5EB7DC0E8951}" type="datetimeFigureOut">
              <a:rPr lang="en-US" smtClean="0"/>
              <a:t>12/24/2019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E2D33-0790-4D59-921F-5EB7DC0E8951}" type="datetimeFigureOut">
              <a:rPr lang="en-US" smtClean="0"/>
              <a:t>12/24/2019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3E2D33-0790-4D59-921F-5EB7DC0E8951}" type="datetimeFigureOut">
              <a:rPr lang="en-US" smtClean="0"/>
              <a:t>12/24/2019</a:t>
            </a:fld>
            <a:endParaRPr lang="en-US"/>
          </a:p>
        </p:txBody>
      </p:sp>
      <p:sp>
        <p:nvSpPr>
          <p:cNvPr id="9" name="Slide Number Placeholder 8"/>
          <p:cNvSpPr>
            <a:spLocks noGrp="1"/>
          </p:cNvSpPr>
          <p:nvPr>
            <p:ph type="sldNum" sz="quarter" idx="11"/>
          </p:nvPr>
        </p:nvSpPr>
        <p:spPr/>
        <p:txBody>
          <a:bodyPr/>
          <a:lstStyle/>
          <a:p>
            <a:fld id="{4635DC71-97F4-41D5-83A4-A513FDDA077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35DC71-97F4-41D5-83A4-A513FDDA077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E2D33-0790-4D59-921F-5EB7DC0E8951}" type="datetimeFigureOut">
              <a:rPr lang="en-US" smtClean="0"/>
              <a:t>12/24/2019</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الأدارة المحلية</a:t>
            </a:r>
            <a:endParaRPr lang="ar-IQ" dirty="0"/>
          </a:p>
        </p:txBody>
      </p:sp>
      <p:sp>
        <p:nvSpPr>
          <p:cNvPr id="3" name="عنصر نائب للمحتوى 2"/>
          <p:cNvSpPr>
            <a:spLocks noGrp="1"/>
          </p:cNvSpPr>
          <p:nvPr>
            <p:ph idx="1"/>
          </p:nvPr>
        </p:nvSpPr>
        <p:spPr/>
        <p:txBody>
          <a:bodyPr>
            <a:normAutofit/>
          </a:bodyPr>
          <a:lstStyle/>
          <a:p>
            <a:pPr marL="114300" indent="0" algn="ctr">
              <a:buNone/>
            </a:pPr>
            <a:r>
              <a:rPr lang="ar-IQ" sz="8000" dirty="0" smtClean="0"/>
              <a:t>م.د كريم صيهود كرم الزهيري</a:t>
            </a:r>
            <a:endParaRPr lang="ar-IQ" sz="8000" dirty="0"/>
          </a:p>
        </p:txBody>
      </p:sp>
    </p:spTree>
    <p:extLst>
      <p:ext uri="{BB962C8B-B14F-4D97-AF65-F5344CB8AC3E}">
        <p14:creationId xmlns:p14="http://schemas.microsoft.com/office/powerpoint/2010/main" val="416418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ctr"/>
            <a:r>
              <a:rPr lang="ar-IQ" sz="3600" b="1" dirty="0" smtClean="0"/>
              <a:t>المحاضرة الاولى مقدمة عن الادارة المحلية </a:t>
            </a:r>
            <a:endParaRPr lang="ar-IQ" sz="3600" b="1" dirty="0"/>
          </a:p>
        </p:txBody>
      </p:sp>
    </p:spTree>
    <p:extLst>
      <p:ext uri="{BB962C8B-B14F-4D97-AF65-F5344CB8AC3E}">
        <p14:creationId xmlns:p14="http://schemas.microsoft.com/office/powerpoint/2010/main" val="3553666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381000"/>
            <a:ext cx="6781800" cy="3970318"/>
          </a:xfrm>
          <a:prstGeom prst="rect">
            <a:avLst/>
          </a:prstGeom>
        </p:spPr>
        <p:txBody>
          <a:bodyPr wrap="square">
            <a:spAutoFit/>
          </a:bodyPr>
          <a:lstStyle/>
          <a:p>
            <a:pPr algn="r"/>
            <a:r>
              <a:rPr lang="ar-IQ" sz="2800" b="1" dirty="0"/>
              <a:t>الإدارة المحلية أسلوب و أداه </a:t>
            </a:r>
            <a:r>
              <a:rPr lang="ar-IQ" sz="2800" b="1" dirty="0" smtClean="0"/>
              <a:t>من </a:t>
            </a:r>
            <a:r>
              <a:rPr lang="ar-IQ" sz="2800" b="1" dirty="0"/>
              <a:t>أدوات الحكومة المركزية التي بدأت تتوسع فيها وتزيد من الاعتماد عليها لأنها أثبتت أنها الأسلوب الإداري اللا مركزي الأكثر تطوراً و الذي تقتضيه متطلبات التنمية وظروف وتحولات العصر المتنوعة . وقد ثبت أن الإدارة المحلية هي الاعلي كفاءة و الأكثر تأهيلاً من غيرها على معايشة الواقع المحلي و التعامل مع التحديات و القضايا المحلية بما يخدم متطلبات التنمية وظروفها بكفاءة عالية لأنها قادرة على الاستثمار الأمثل للموارد و الإمكانات المحلية المتاحة </a:t>
            </a:r>
            <a:r>
              <a:rPr lang="ar-IQ" sz="2800" dirty="0"/>
              <a:t>. </a:t>
            </a:r>
          </a:p>
        </p:txBody>
      </p:sp>
    </p:spTree>
    <p:extLst>
      <p:ext uri="{BB962C8B-B14F-4D97-AF65-F5344CB8AC3E}">
        <p14:creationId xmlns:p14="http://schemas.microsoft.com/office/powerpoint/2010/main" val="252660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مفهوم الحكم المحلي</a:t>
            </a:r>
            <a:endParaRPr lang="en-US"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r>
              <a:rPr lang="ar-SA" dirty="0"/>
              <a:t>ﻴﻌﺭﻑ ﺍﻟﺤﻜﻡ ﺍﻟﻤﺤﻠﻲ ﺒﺄﻨﻪ ﺼﻴﺎﻏﺔ ﻋﻤل ﺠﻤﺎﻋﻲ ﻭﺘﻨﻔﻴﺫﻩ ﻋﻠﻰ ﺍﻟﻤﺴﺘﻭﻯ </a:t>
            </a:r>
            <a:r>
              <a:rPr lang="ar-SA" dirty="0" smtClean="0"/>
              <a:t>ﺍﻟﻤﺤﻠﻲ.</a:t>
            </a:r>
            <a:endParaRPr lang="ar-LB" dirty="0" smtClean="0"/>
          </a:p>
          <a:p>
            <a:pPr algn="r" rtl="1"/>
            <a:endParaRPr lang="ar-LB" dirty="0" smtClean="0"/>
          </a:p>
          <a:p>
            <a:pPr algn="r" rtl="1"/>
            <a:r>
              <a:rPr lang="ar-LB" dirty="0" smtClean="0"/>
              <a:t>هو </a:t>
            </a:r>
            <a:r>
              <a:rPr lang="ar-LB" dirty="0"/>
              <a:t>الاستقلال النسبي لمنطقة معينة في ادارة </a:t>
            </a:r>
            <a:r>
              <a:rPr lang="ar-LB" dirty="0" smtClean="0"/>
              <a:t>شؤونها المحلية.</a:t>
            </a:r>
          </a:p>
          <a:p>
            <a:pPr algn="r" rtl="1"/>
            <a:endParaRPr lang="ar-LB" dirty="0" smtClean="0"/>
          </a:p>
          <a:p>
            <a:pPr algn="r" rtl="1"/>
            <a:r>
              <a:rPr lang="ar-SA" dirty="0"/>
              <a:t>يتفق نظام الحكم المحلي مع نظام </a:t>
            </a:r>
            <a:r>
              <a:rPr lang="ar-SA" dirty="0" smtClean="0"/>
              <a:t>الديمقراطية، </a:t>
            </a:r>
            <a:r>
              <a:rPr lang="ar-SA" dirty="0"/>
              <a:t>فكلاهما يرمي </a:t>
            </a:r>
            <a:r>
              <a:rPr lang="ar-LB" dirty="0" smtClean="0"/>
              <a:t>إ</a:t>
            </a:r>
            <a:r>
              <a:rPr lang="ar-SA" dirty="0" smtClean="0"/>
              <a:t>لى </a:t>
            </a:r>
            <a:r>
              <a:rPr lang="ar-LB" dirty="0"/>
              <a:t>إ</a:t>
            </a:r>
            <a:r>
              <a:rPr lang="ar-SA" dirty="0" smtClean="0"/>
              <a:t>شراك </a:t>
            </a:r>
            <a:r>
              <a:rPr lang="ar-SA" dirty="0"/>
              <a:t>الشعب في ادارة شؤونه </a:t>
            </a:r>
            <a:r>
              <a:rPr lang="ar-SA" dirty="0" smtClean="0"/>
              <a:t>المشتركة، </a:t>
            </a:r>
            <a:endParaRPr lang="ar-LB" dirty="0" smtClean="0"/>
          </a:p>
          <a:p>
            <a:pPr algn="r" rtl="1"/>
            <a:endParaRPr lang="ar-LB" dirty="0"/>
          </a:p>
          <a:p>
            <a:pPr algn="r" rtl="1"/>
            <a:r>
              <a:rPr lang="ar-SA" dirty="0" smtClean="0"/>
              <a:t>ففي </a:t>
            </a:r>
            <a:r>
              <a:rPr lang="ar-SA" dirty="0"/>
              <a:t>الحكومة الديمقراطية يساهم الناخبون في شؤون الحكم العامة ، وفي الحكم المحلي يساهمون في ادارة شؤون انفسهم </a:t>
            </a:r>
            <a:r>
              <a:rPr lang="ar-SA" dirty="0" smtClean="0"/>
              <a:t>بأنفسهم</a:t>
            </a:r>
            <a:endParaRPr lang="ar-LB" dirty="0"/>
          </a:p>
          <a:p>
            <a:pPr marL="114300" indent="0" algn="r" rtl="1">
              <a:buNone/>
            </a:pPr>
            <a:endParaRPr lang="ar-LB" dirty="0" smtClean="0"/>
          </a:p>
        </p:txBody>
      </p:sp>
    </p:spTree>
    <p:extLst>
      <p:ext uri="{BB962C8B-B14F-4D97-AF65-F5344CB8AC3E}">
        <p14:creationId xmlns:p14="http://schemas.microsoft.com/office/powerpoint/2010/main" val="3483027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LB" dirty="0"/>
              <a:t>وفق تعريف الأمم المتحدة، فالحكم المحلي يشير إلى وحدات سياسية في الدولة تنشأ بقانون، لها صلاحية إدارة </a:t>
            </a:r>
            <a:r>
              <a:rPr lang="ar-LB" dirty="0" smtClean="0"/>
              <a:t>الشؤون </a:t>
            </a:r>
            <a:r>
              <a:rPr lang="ar-LB" dirty="0"/>
              <a:t>المحلية بما في ذلك صلاحية فرض الضرائب، الهيئة الحاكمة المحلية أما منتخبة أو معينة أو كليهما.</a:t>
            </a:r>
            <a:r>
              <a:rPr lang="ar-SA" dirty="0"/>
              <a:t> </a:t>
            </a:r>
            <a:endParaRPr lang="ar-LB" dirty="0"/>
          </a:p>
          <a:p>
            <a:pPr algn="r" rtl="1"/>
            <a:endParaRPr lang="ar-LB" dirty="0" smtClean="0"/>
          </a:p>
          <a:p>
            <a:pPr algn="r" rtl="1"/>
            <a:endParaRPr lang="ar-LB" dirty="0"/>
          </a:p>
          <a:p>
            <a:pPr algn="r" rtl="1"/>
            <a:r>
              <a:rPr lang="ar-LB" dirty="0" smtClean="0"/>
              <a:t>بإيجاز </a:t>
            </a:r>
            <a:r>
              <a:rPr lang="ar-LB" dirty="0"/>
              <a:t>الحكم المحلى هو أسلوب حكم يتبع لمعالجة التباين، يعمل على تحقيق المشاركة الشعبية بهدف تحريكها لتتكامل مع الجهود الرسمية. تكاملهما يمكن المواطنين المحليين من حل مشاكلهم، ويسهل تقديم الخدمات، وهو بهذا يسهم فى تحقيق تنمية المجتمعات المحلية.</a:t>
            </a:r>
            <a:endParaRPr lang="en-US" dirty="0"/>
          </a:p>
          <a:p>
            <a:pPr algn="r" rtl="1"/>
            <a:endParaRPr lang="en-US" dirty="0"/>
          </a:p>
        </p:txBody>
      </p:sp>
    </p:spTree>
    <p:extLst>
      <p:ext uri="{BB962C8B-B14F-4D97-AF65-F5344CB8AC3E}">
        <p14:creationId xmlns:p14="http://schemas.microsoft.com/office/powerpoint/2010/main" val="281311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ar-LB" sz="4400" b="1" dirty="0" smtClean="0">
                <a:effectLst>
                  <a:outerShdw blurRad="38100" dist="38100" dir="2700000" algn="tl">
                    <a:srgbClr val="000000">
                      <a:alpha val="43137"/>
                    </a:srgbClr>
                  </a:outerShdw>
                </a:effectLst>
              </a:rPr>
              <a:t>خصائص الحكم المحلي</a:t>
            </a:r>
            <a:endParaRPr lang="en-US"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pPr algn="r" rtl="1"/>
            <a:r>
              <a:rPr lang="ar-LB" dirty="0" smtClean="0"/>
              <a:t>المهتمون </a:t>
            </a:r>
            <a:r>
              <a:rPr lang="ar-LB" dirty="0"/>
              <a:t>فى هذا المجال يشيرون إلى أن أى نظام سليم للحكم المحلى ينبغي أن تتوفر فيه خصائص هى بمثابة مرتكزات إستخلصت من التعريفات المتعددة ، صيغت فى النقاط </a:t>
            </a:r>
            <a:r>
              <a:rPr lang="ar-LB" dirty="0" smtClean="0"/>
              <a:t>الآتية:</a:t>
            </a:r>
          </a:p>
          <a:p>
            <a:pPr marL="114300" indent="0" algn="r" rtl="1">
              <a:buNone/>
            </a:pPr>
            <a:r>
              <a:rPr lang="ar-LB" dirty="0"/>
              <a:t/>
            </a:r>
            <a:br>
              <a:rPr lang="ar-LB" dirty="0"/>
            </a:br>
            <a:r>
              <a:rPr lang="ar-LB" dirty="0"/>
              <a:t>1.    وجود قانون تنشأ بموجبه، يحدد فيه الموارد، السلطات والصلاحيات</a:t>
            </a:r>
            <a:r>
              <a:rPr lang="ar-LB" dirty="0" smtClean="0"/>
              <a:t>.</a:t>
            </a:r>
          </a:p>
          <a:p>
            <a:pPr marL="114300" indent="0" algn="r" rtl="1">
              <a:buNone/>
            </a:pPr>
            <a:r>
              <a:rPr lang="ar-LB" dirty="0"/>
              <a:t/>
            </a:r>
            <a:br>
              <a:rPr lang="ar-LB" dirty="0"/>
            </a:br>
            <a:r>
              <a:rPr lang="ar-LB" dirty="0"/>
              <a:t>2.    وجود رقعة جغرافية محددة المعالم وبها قدر من السكان</a:t>
            </a:r>
            <a:r>
              <a:rPr lang="ar-LB" dirty="0" smtClean="0"/>
              <a:t>.</a:t>
            </a:r>
          </a:p>
          <a:p>
            <a:pPr marL="114300" indent="0" algn="r" rtl="1">
              <a:buNone/>
            </a:pPr>
            <a:r>
              <a:rPr lang="ar-LB" dirty="0"/>
              <a:t/>
            </a:r>
            <a:br>
              <a:rPr lang="ar-LB" dirty="0"/>
            </a:br>
            <a:r>
              <a:rPr lang="ar-LB" dirty="0"/>
              <a:t>3.    </a:t>
            </a:r>
            <a:r>
              <a:rPr lang="ar-LB" dirty="0" smtClean="0"/>
              <a:t>وجود </a:t>
            </a:r>
            <a:r>
              <a:rPr lang="ar-LB" dirty="0"/>
              <a:t>هيئة حاكمة منتخبه أو معينه أو كليهما معنية بصنع السياسات</a:t>
            </a:r>
            <a:r>
              <a:rPr lang="ar-LB" dirty="0" smtClean="0"/>
              <a:t>.</a:t>
            </a:r>
          </a:p>
          <a:p>
            <a:pPr marL="114300" indent="0" algn="r" rtl="1">
              <a:buNone/>
            </a:pPr>
            <a:r>
              <a:rPr lang="ar-LB" dirty="0"/>
              <a:t/>
            </a:r>
            <a:br>
              <a:rPr lang="ar-LB" dirty="0"/>
            </a:br>
            <a:r>
              <a:rPr lang="ar-LB" dirty="0"/>
              <a:t>4.    وجود أجهزة تنفيذيه معنية بتنفيذ السياسات العامة</a:t>
            </a:r>
            <a:r>
              <a:rPr lang="ar-LB" dirty="0" smtClean="0"/>
              <a:t>.</a:t>
            </a:r>
          </a:p>
          <a:p>
            <a:pPr marL="114300" indent="0" algn="r" rtl="1">
              <a:buNone/>
            </a:pPr>
            <a:r>
              <a:rPr lang="ar-LB" dirty="0"/>
              <a:t/>
            </a:r>
            <a:br>
              <a:rPr lang="ar-LB" dirty="0"/>
            </a:br>
            <a:r>
              <a:rPr lang="ar-LB" dirty="0"/>
              <a:t>5.    وجود موازنة مستقلة تمكن من ممارسة السلطات وتنفيذ السياسات.</a:t>
            </a:r>
            <a:endParaRPr lang="en-US" dirty="0"/>
          </a:p>
        </p:txBody>
      </p:sp>
    </p:spTree>
    <p:extLst>
      <p:ext uri="{BB962C8B-B14F-4D97-AF65-F5344CB8AC3E}">
        <p14:creationId xmlns:p14="http://schemas.microsoft.com/office/powerpoint/2010/main" val="1682440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SA" sz="3600" b="1" dirty="0">
                <a:effectLst>
                  <a:outerShdw blurRad="38100" dist="38100" dir="2700000" algn="tl">
                    <a:srgbClr val="000000">
                      <a:alpha val="43137"/>
                    </a:srgbClr>
                  </a:outerShdw>
                </a:effectLst>
              </a:rPr>
              <a:t>المقومات الأساسية لنجاح الحكم </a:t>
            </a:r>
            <a:r>
              <a:rPr lang="ar-SA" sz="3600" b="1" dirty="0" smtClean="0">
                <a:effectLst>
                  <a:outerShdw blurRad="38100" dist="38100" dir="2700000" algn="tl">
                    <a:srgbClr val="000000">
                      <a:alpha val="43137"/>
                    </a:srgbClr>
                  </a:outerShdw>
                </a:effectLst>
              </a:rPr>
              <a:t>المحلي</a:t>
            </a:r>
            <a:endParaRPr lang="en-US" sz="3600"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r>
              <a:rPr lang="ar-SA" dirty="0" smtClean="0"/>
              <a:t>أن </a:t>
            </a:r>
            <a:r>
              <a:rPr lang="ar-SA" dirty="0"/>
              <a:t>تتمتع وحدات الحكم المحلي بسلطات مخولة بموجب قانون تمكنها من إدارة </a:t>
            </a:r>
            <a:r>
              <a:rPr lang="ar-SA" dirty="0" smtClean="0"/>
              <a:t>الش</a:t>
            </a:r>
            <a:r>
              <a:rPr lang="ar-LB" dirty="0"/>
              <a:t>ؤ</a:t>
            </a:r>
            <a:r>
              <a:rPr lang="ar-SA" dirty="0" smtClean="0"/>
              <a:t>ون المحلية</a:t>
            </a:r>
            <a:r>
              <a:rPr lang="ar-LB" dirty="0" smtClean="0"/>
              <a:t> و</a:t>
            </a:r>
            <a:r>
              <a:rPr lang="ar-SA" dirty="0" smtClean="0"/>
              <a:t>رقعة </a:t>
            </a:r>
            <a:r>
              <a:rPr lang="ar-SA" dirty="0"/>
              <a:t>جغرافية محددة تتميز بتجانس سكاني – لتمارس فيها تلك السلطات </a:t>
            </a:r>
            <a:r>
              <a:rPr lang="ar-SA" dirty="0" smtClean="0"/>
              <a:t>.</a:t>
            </a:r>
            <a:endParaRPr lang="ar-LB" dirty="0" smtClean="0"/>
          </a:p>
          <a:p>
            <a:pPr algn="r" rtl="1"/>
            <a:endParaRPr lang="ar-LB" dirty="0" smtClean="0"/>
          </a:p>
          <a:p>
            <a:pPr algn="r" rtl="1"/>
            <a:r>
              <a:rPr lang="ar-SA" dirty="0" smtClean="0"/>
              <a:t>موارد </a:t>
            </a:r>
            <a:r>
              <a:rPr lang="ar-SA" dirty="0"/>
              <a:t>مالية وبشرية كافية تمكن وحدة الحكم المحلي من تنفيذ مهامها دون الإعتماد على غيرها . </a:t>
            </a:r>
            <a:endParaRPr lang="ar-LB" dirty="0"/>
          </a:p>
          <a:p>
            <a:pPr algn="r" rtl="1"/>
            <a:r>
              <a:rPr lang="ar-SA" dirty="0"/>
              <a:t>هيئة حاكمة (منتخبة) تمثل مواطني المجتمع المحلي ، تعمل على إدارة الشئون المحلية ، وتحقيق رغبات وتطلعات المواطنين في توفير الخدمات الضرورية ،وتحقيق التنمية المحلية .</a:t>
            </a:r>
            <a:endParaRPr lang="ar-LB" dirty="0"/>
          </a:p>
          <a:p>
            <a:pPr algn="r" rtl="1"/>
            <a:endParaRPr lang="ar-LB" dirty="0"/>
          </a:p>
          <a:p>
            <a:pPr algn="r" rtl="1"/>
            <a:r>
              <a:rPr lang="ar-SA" dirty="0"/>
              <a:t>أن تتمتع وحدات الحكم المحلي بدرجة مناسبة من الإستقلالية تمكنها من ممارسة سلطاتها ورسم السياسات وإتخاذ القرارات وتنفيذها (فيما يتعلق بالشأن المحلي) دون تدخل مباشر من جهات أعلى.</a:t>
            </a:r>
            <a:endParaRPr lang="en-US" dirty="0"/>
          </a:p>
          <a:p>
            <a:pPr algn="r" rtl="1"/>
            <a:endParaRPr lang="ar-LB" dirty="0" smtClean="0"/>
          </a:p>
        </p:txBody>
      </p:sp>
    </p:spTree>
    <p:extLst>
      <p:ext uri="{BB962C8B-B14F-4D97-AF65-F5344CB8AC3E}">
        <p14:creationId xmlns:p14="http://schemas.microsoft.com/office/powerpoint/2010/main" val="299907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LB" b="1" dirty="0" smtClean="0">
                <a:effectLst>
                  <a:outerShdw blurRad="38100" dist="38100" dir="2700000" algn="tl">
                    <a:srgbClr val="000000">
                      <a:alpha val="43137"/>
                    </a:srgbClr>
                  </a:outerShdw>
                </a:effectLst>
              </a:rPr>
              <a:t/>
            </a:r>
            <a:br>
              <a:rPr lang="ar-LB" b="1" dirty="0" smtClean="0">
                <a:effectLst>
                  <a:outerShdw blurRad="38100" dist="38100" dir="2700000" algn="tl">
                    <a:srgbClr val="000000">
                      <a:alpha val="43137"/>
                    </a:srgbClr>
                  </a:outerShdw>
                </a:effectLst>
              </a:rPr>
            </a:br>
            <a:r>
              <a:rPr lang="ar-LB" b="1" dirty="0" smtClean="0">
                <a:effectLst>
                  <a:outerShdw blurRad="38100" dist="38100" dir="2700000" algn="tl">
                    <a:srgbClr val="000000">
                      <a:alpha val="43137"/>
                    </a:srgbClr>
                  </a:outerShdw>
                </a:effectLst>
              </a:rPr>
              <a:t>أسباب إنشاء الحكم المحلي</a:t>
            </a:r>
            <a:endParaRPr lang="en-US"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endParaRPr lang="ar-LB" dirty="0" smtClean="0"/>
          </a:p>
          <a:p>
            <a:pPr algn="r" rtl="1"/>
            <a:endParaRPr lang="ar-LB" dirty="0"/>
          </a:p>
          <a:p>
            <a:pPr algn="r" rtl="1"/>
            <a:r>
              <a:rPr lang="ar-LB" dirty="0" smtClean="0"/>
              <a:t>كفالة </a:t>
            </a:r>
            <a:r>
              <a:rPr lang="ar-LB" dirty="0"/>
              <a:t>الحرية فى المناطق المحلية لتفجير طاقات أفرادها لصالح </a:t>
            </a:r>
            <a:r>
              <a:rPr lang="ar-LB" dirty="0" smtClean="0"/>
              <a:t>الجماعة.</a:t>
            </a:r>
          </a:p>
          <a:p>
            <a:pPr algn="r" rtl="1"/>
            <a:endParaRPr lang="ar-LB" dirty="0" smtClean="0"/>
          </a:p>
          <a:p>
            <a:pPr algn="r" rtl="1"/>
            <a:r>
              <a:rPr lang="ar-LB" dirty="0" smtClean="0"/>
              <a:t>إيجاد </a:t>
            </a:r>
            <a:r>
              <a:rPr lang="ar-LB" dirty="0"/>
              <a:t>التنظيم المناسب والملائم الذى يحقق له فاعلية العمل </a:t>
            </a:r>
            <a:r>
              <a:rPr lang="ar-LB" dirty="0" smtClean="0"/>
              <a:t>الجماعى.</a:t>
            </a:r>
          </a:p>
          <a:p>
            <a:pPr algn="r" rtl="1"/>
            <a:endParaRPr lang="ar-LB" dirty="0" smtClean="0"/>
          </a:p>
          <a:p>
            <a:pPr algn="r" rtl="1"/>
            <a:r>
              <a:rPr lang="ar-LB" dirty="0" smtClean="0"/>
              <a:t>توثيق </a:t>
            </a:r>
            <a:r>
              <a:rPr lang="ar-LB" dirty="0"/>
              <a:t>تعاون الجهدين الشعبي والحكومي فى أداء الخدمات  اللازمة ذات الصبغة المحلية.</a:t>
            </a:r>
            <a:br>
              <a:rPr lang="ar-LB" dirty="0"/>
            </a:br>
            <a:endParaRPr lang="en-US" dirty="0"/>
          </a:p>
        </p:txBody>
      </p:sp>
    </p:spTree>
    <p:extLst>
      <p:ext uri="{BB962C8B-B14F-4D97-AF65-F5344CB8AC3E}">
        <p14:creationId xmlns:p14="http://schemas.microsoft.com/office/powerpoint/2010/main" val="9118183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312</TotalTime>
  <Words>326</Words>
  <Application>Microsoft Office PowerPoint</Application>
  <PresentationFormat>عرض على الشاشة (3:4)‏</PresentationFormat>
  <Paragraphs>44</Paragraphs>
  <Slides>8</Slides>
  <Notes>3</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Adjacency</vt:lpstr>
      <vt:lpstr>الأدارة المحلية</vt:lpstr>
      <vt:lpstr>عرض تقديمي في PowerPoint</vt:lpstr>
      <vt:lpstr>عرض تقديمي في PowerPoint</vt:lpstr>
      <vt:lpstr>مفهوم الحكم المحلي</vt:lpstr>
      <vt:lpstr>عرض تقديمي في PowerPoint</vt:lpstr>
      <vt:lpstr>خصائص الحكم المحلي</vt:lpstr>
      <vt:lpstr>المقومات الأساسية لنجاح الحكم المحلي</vt:lpstr>
      <vt:lpstr> أسباب إنشاء الحكم المحلي</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المحلي</dc:title>
  <dc:creator>Racha Nasreddine</dc:creator>
  <cp:lastModifiedBy>zero one</cp:lastModifiedBy>
  <cp:revision>30</cp:revision>
  <dcterms:created xsi:type="dcterms:W3CDTF">2014-04-16T13:50:01Z</dcterms:created>
  <dcterms:modified xsi:type="dcterms:W3CDTF">2019-12-24T13:23:47Z</dcterms:modified>
</cp:coreProperties>
</file>